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22" r:id="rId4"/>
    <p:sldId id="266" r:id="rId5"/>
    <p:sldId id="267" r:id="rId6"/>
    <p:sldId id="268" r:id="rId7"/>
    <p:sldId id="269" r:id="rId8"/>
    <p:sldId id="323" r:id="rId9"/>
    <p:sldId id="270" r:id="rId10"/>
    <p:sldId id="303" r:id="rId11"/>
    <p:sldId id="271" r:id="rId12"/>
    <p:sldId id="260" r:id="rId13"/>
    <p:sldId id="261" r:id="rId14"/>
    <p:sldId id="272" r:id="rId15"/>
    <p:sldId id="273" r:id="rId16"/>
    <p:sldId id="274" r:id="rId17"/>
    <p:sldId id="275" r:id="rId18"/>
    <p:sldId id="276" r:id="rId19"/>
    <p:sldId id="277" r:id="rId20"/>
    <p:sldId id="290" r:id="rId21"/>
    <p:sldId id="291" r:id="rId22"/>
    <p:sldId id="278" r:id="rId23"/>
    <p:sldId id="279" r:id="rId24"/>
    <p:sldId id="280" r:id="rId25"/>
    <p:sldId id="281" r:id="rId26"/>
    <p:sldId id="283" r:id="rId27"/>
    <p:sldId id="284" r:id="rId28"/>
    <p:sldId id="285"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00552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639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7218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2964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2129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00227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04762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781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4989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1219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51714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1E62EE1-A09B-4704-89D1-A3EC923AAF41}" type="datetimeFigureOut">
              <a:rPr lang="en-US"/>
              <a:pPr>
                <a:defRPr/>
              </a:pPr>
              <a:t>3/2/2020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3F917CD-F095-4D79-829A-EC06AD85B4E4}" type="slidenum">
              <a:rPr lang="en-US"/>
              <a:pPr>
                <a:defRPr/>
              </a:pPr>
              <a:t>‹#›</a:t>
            </a:fld>
            <a:endParaRPr lang="en-US"/>
          </a:p>
        </p:txBody>
      </p:sp>
    </p:spTree>
    <p:extLst>
      <p:ext uri="{BB962C8B-B14F-4D97-AF65-F5344CB8AC3E}">
        <p14:creationId xmlns:p14="http://schemas.microsoft.com/office/powerpoint/2010/main" val="1244181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C48DB7A-66B5-4591-81A7-B79F116A7EA4}" type="datetimeFigureOut">
              <a:rPr lang="en-US"/>
              <a:pPr>
                <a:defRPr/>
              </a:pPr>
              <a:t>3/2/2020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5036488-4BF0-47F0-90E3-C7AF4AED6BD9}" type="slidenum">
              <a:rPr lang="en-US"/>
              <a:pPr>
                <a:defRPr/>
              </a:pPr>
              <a:t>‹#›</a:t>
            </a:fld>
            <a:endParaRPr lang="en-US"/>
          </a:p>
        </p:txBody>
      </p:sp>
    </p:spTree>
    <p:extLst>
      <p:ext uri="{BB962C8B-B14F-4D97-AF65-F5344CB8AC3E}">
        <p14:creationId xmlns:p14="http://schemas.microsoft.com/office/powerpoint/2010/main" val="3129916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6DF54E-6A7C-4622-9E6D-4F59FE22FE8B}" type="datetimeFigureOut">
              <a:rPr lang="en-US"/>
              <a:pPr>
                <a:defRPr/>
              </a:pPr>
              <a:t>3/2/2020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C107D1-72FA-44A4-89DE-2999346018EB}" type="slidenum">
              <a:rPr lang="en-US"/>
              <a:pPr>
                <a:defRPr/>
              </a:pPr>
              <a:t>‹#›</a:t>
            </a:fld>
            <a:endParaRPr lang="en-US"/>
          </a:p>
        </p:txBody>
      </p:sp>
    </p:spTree>
    <p:extLst>
      <p:ext uri="{BB962C8B-B14F-4D97-AF65-F5344CB8AC3E}">
        <p14:creationId xmlns:p14="http://schemas.microsoft.com/office/powerpoint/2010/main" val="3444414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6284BF8-6E3C-4210-85AF-27345BD8018A}" type="datetimeFigureOut">
              <a:rPr lang="en-US"/>
              <a:pPr>
                <a:defRPr/>
              </a:pPr>
              <a:t>3/2/2020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76BBB08-15EB-446F-8D4D-5C1F05CB26CC}" type="slidenum">
              <a:rPr lang="en-US"/>
              <a:pPr>
                <a:defRPr/>
              </a:pPr>
              <a:t>‹#›</a:t>
            </a:fld>
            <a:endParaRPr lang="en-US"/>
          </a:p>
        </p:txBody>
      </p:sp>
    </p:spTree>
    <p:extLst>
      <p:ext uri="{BB962C8B-B14F-4D97-AF65-F5344CB8AC3E}">
        <p14:creationId xmlns:p14="http://schemas.microsoft.com/office/powerpoint/2010/main" val="2424602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70E284C-613B-4D91-8AE5-FB84305DBC0C}" type="datetimeFigureOut">
              <a:rPr lang="en-US"/>
              <a:pPr>
                <a:defRPr/>
              </a:pPr>
              <a:t>3/2/2020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A66D528-9B6B-4E7C-925B-B49DCD82DA9D}" type="slidenum">
              <a:rPr lang="en-US"/>
              <a:pPr>
                <a:defRPr/>
              </a:pPr>
              <a:t>‹#›</a:t>
            </a:fld>
            <a:endParaRPr lang="en-US"/>
          </a:p>
        </p:txBody>
      </p:sp>
    </p:spTree>
    <p:extLst>
      <p:ext uri="{BB962C8B-B14F-4D97-AF65-F5344CB8AC3E}">
        <p14:creationId xmlns:p14="http://schemas.microsoft.com/office/powerpoint/2010/main" val="1120013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0FCD901-0556-46A8-B468-7557D1F2D2E7}" type="datetimeFigureOut">
              <a:rPr lang="en-US"/>
              <a:pPr>
                <a:defRPr/>
              </a:pPr>
              <a:t>3/2/2020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5CD39C-29C6-4626-B2AF-B8AC4B63598B}" type="slidenum">
              <a:rPr lang="en-US"/>
              <a:pPr>
                <a:defRPr/>
              </a:pPr>
              <a:t>‹#›</a:t>
            </a:fld>
            <a:endParaRPr lang="en-US"/>
          </a:p>
        </p:txBody>
      </p:sp>
    </p:spTree>
    <p:extLst>
      <p:ext uri="{BB962C8B-B14F-4D97-AF65-F5344CB8AC3E}">
        <p14:creationId xmlns:p14="http://schemas.microsoft.com/office/powerpoint/2010/main" val="3062983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C4C7D69-6A5B-4A4E-9159-6779758E9F1B}" type="datetimeFigureOut">
              <a:rPr lang="en-US"/>
              <a:pPr>
                <a:defRPr/>
              </a:pPr>
              <a:t>3/2/2020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4A1DB4-A4A3-4B61-85F3-F08BFB6A7047}" type="slidenum">
              <a:rPr lang="en-US"/>
              <a:pPr>
                <a:defRPr/>
              </a:pPr>
              <a:t>‹#›</a:t>
            </a:fld>
            <a:endParaRPr lang="en-US"/>
          </a:p>
        </p:txBody>
      </p:sp>
    </p:spTree>
    <p:extLst>
      <p:ext uri="{BB962C8B-B14F-4D97-AF65-F5344CB8AC3E}">
        <p14:creationId xmlns:p14="http://schemas.microsoft.com/office/powerpoint/2010/main" val="32649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390DD-A5A4-4CBF-BAC6-0873B72BA069}"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4314806-1F78-4303-8BFC-0C765044BD21}" type="datetimeFigureOut">
              <a:rPr lang="en-US"/>
              <a:pPr>
                <a:defRPr/>
              </a:pPr>
              <a:t>3/2/2020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C5C85-39E1-45A8-8336-1D19F325B75E}" type="slidenum">
              <a:rPr lang="en-US"/>
              <a:pPr>
                <a:defRPr/>
              </a:pPr>
              <a:t>‹#›</a:t>
            </a:fld>
            <a:endParaRPr lang="en-US"/>
          </a:p>
        </p:txBody>
      </p:sp>
    </p:spTree>
    <p:extLst>
      <p:ext uri="{BB962C8B-B14F-4D97-AF65-F5344CB8AC3E}">
        <p14:creationId xmlns:p14="http://schemas.microsoft.com/office/powerpoint/2010/main" val="1701130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BCDF8C9-1D8E-43CA-89BD-5DFFC45EF7F3}" type="datetimeFigureOut">
              <a:rPr lang="en-US"/>
              <a:pPr>
                <a:defRPr/>
              </a:pPr>
              <a:t>3/2/2020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EA55BB-590A-48BD-9F49-3E1538279549}" type="slidenum">
              <a:rPr lang="en-US"/>
              <a:pPr>
                <a:defRPr/>
              </a:pPr>
              <a:t>‹#›</a:t>
            </a:fld>
            <a:endParaRPr lang="en-US"/>
          </a:p>
        </p:txBody>
      </p:sp>
    </p:spTree>
    <p:extLst>
      <p:ext uri="{BB962C8B-B14F-4D97-AF65-F5344CB8AC3E}">
        <p14:creationId xmlns:p14="http://schemas.microsoft.com/office/powerpoint/2010/main" val="263811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C5F255-E1A3-4583-97DB-9E71129D6CA2}" type="datetimeFigureOut">
              <a:rPr lang="en-US"/>
              <a:pPr>
                <a:defRPr/>
              </a:pPr>
              <a:t>3/2/2020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CCE8105-46AE-41FC-9EFE-F63EE55AADC8}" type="slidenum">
              <a:rPr lang="en-US"/>
              <a:pPr>
                <a:defRPr/>
              </a:pPr>
              <a:t>‹#›</a:t>
            </a:fld>
            <a:endParaRPr lang="en-US"/>
          </a:p>
        </p:txBody>
      </p:sp>
    </p:spTree>
    <p:extLst>
      <p:ext uri="{BB962C8B-B14F-4D97-AF65-F5344CB8AC3E}">
        <p14:creationId xmlns:p14="http://schemas.microsoft.com/office/powerpoint/2010/main" val="4222717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909600D-C568-4A48-8255-F1286D887E2D}" type="datetimeFigureOut">
              <a:rPr lang="en-US"/>
              <a:pPr>
                <a:defRPr/>
              </a:pPr>
              <a:t>3/2/2020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E879B8E-D6B1-49A2-BABA-CE8CBC3419F0}" type="slidenum">
              <a:rPr lang="en-US"/>
              <a:pPr>
                <a:defRPr/>
              </a:pPr>
              <a:t>‹#›</a:t>
            </a:fld>
            <a:endParaRPr lang="en-US"/>
          </a:p>
        </p:txBody>
      </p:sp>
    </p:spTree>
    <p:extLst>
      <p:ext uri="{BB962C8B-B14F-4D97-AF65-F5344CB8AC3E}">
        <p14:creationId xmlns:p14="http://schemas.microsoft.com/office/powerpoint/2010/main" val="154623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D390DD-A5A4-4CBF-BAC6-0873B72BA069}"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D390DD-A5A4-4CBF-BAC6-0873B72BA069}"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390DD-A5A4-4CBF-BAC6-0873B72BA069}"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390DD-A5A4-4CBF-BAC6-0873B72BA069}"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3B11F-3EA6-4F77-85B6-08CAE6B512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390DD-A5A4-4CBF-BAC6-0873B72BA069}" type="datetimeFigureOut">
              <a:rPr lang="en-US" smtClean="0"/>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3B11F-3EA6-4F77-85B6-08CAE6B512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2/03/2020</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95514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2A47C9A-2654-4591-A728-D2F532D261BD}" type="datetimeFigureOut">
              <a:rPr lang="en-US"/>
              <a:pPr>
                <a:defRPr/>
              </a:pPr>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600D775-2627-4834-B555-E5519E674AFA}" type="slidenum">
              <a:rPr lang="en-US"/>
              <a:pPr>
                <a:defRPr/>
              </a:pPr>
              <a:t>‹#›</a:t>
            </a:fld>
            <a:endParaRPr lang="en-US"/>
          </a:p>
        </p:txBody>
      </p:sp>
    </p:spTree>
    <p:extLst>
      <p:ext uri="{BB962C8B-B14F-4D97-AF65-F5344CB8AC3E}">
        <p14:creationId xmlns:p14="http://schemas.microsoft.com/office/powerpoint/2010/main" val="244622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4057582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6904" y="354722"/>
            <a:ext cx="884758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761728" y="1196752"/>
            <a:ext cx="6400800" cy="1124282"/>
          </a:xfrm>
          <a:prstGeom prst="roundRect">
            <a:avLst>
              <a:gd name="adj" fmla="val 0"/>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 ditimpa kefakiran </a:t>
            </a:r>
            <a:endPar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kemiskinan di dunia</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838200" y="1223139"/>
            <a:ext cx="1080120" cy="881839"/>
          </a:xfrm>
          <a:prstGeom prst="rightArrow">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1739280" y="2420888"/>
            <a:ext cx="6400800" cy="936104"/>
          </a:xfrm>
          <a:prstGeom prst="roundRect">
            <a:avLst>
              <a:gd name="adj" fmla="val 0"/>
            </a:avLst>
          </a:prstGeom>
          <a:solidFill>
            <a:schemeClr val="accent3">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Dijauhkannya daripada siksa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kubur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747192" y="3429000"/>
            <a:ext cx="6400800" cy="1124282"/>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Diberikan buku catatan amalnya dengan tangan kanan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747192" y="4653136"/>
            <a:ext cx="6400800" cy="936104"/>
          </a:xfrm>
          <a:prstGeom prst="roundRect">
            <a:avLst>
              <a:gd name="adj" fmla="val 0"/>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 melintasi as-sirat dengan pantas seperti kilat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1739280" y="5689094"/>
            <a:ext cx="6400800" cy="980266"/>
          </a:xfrm>
          <a:prstGeom prst="roundRect">
            <a:avLst>
              <a:gd name="adj" fmla="val 0"/>
            </a:avLst>
          </a:prstGeom>
          <a:solidFill>
            <a:schemeClr val="accent2">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Dimasukkan ke dalam syurga </a:t>
            </a:r>
            <a:endPar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tanpa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hisab.</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ight Arrow 9"/>
          <p:cNvSpPr/>
          <p:nvPr/>
        </p:nvSpPr>
        <p:spPr>
          <a:xfrm>
            <a:off x="899356" y="2420888"/>
            <a:ext cx="1080120" cy="881839"/>
          </a:xfrm>
          <a:prstGeom prst="rightArrow">
            <a:avLst/>
          </a:prstGeom>
          <a:solidFill>
            <a:schemeClr val="accent3">
              <a:lumMod val="50000"/>
            </a:schemeClr>
          </a:solidFill>
          <a:ln>
            <a:solidFill>
              <a:schemeClr val="tx1"/>
            </a:solidFill>
          </a:ln>
          <a:effectLst>
            <a:glow rad="101600">
              <a:schemeClr val="bg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ight Arrow 10"/>
          <p:cNvSpPr/>
          <p:nvPr/>
        </p:nvSpPr>
        <p:spPr>
          <a:xfrm>
            <a:off x="910208" y="3555273"/>
            <a:ext cx="1080120" cy="881839"/>
          </a:xfrm>
          <a:prstGeom prst="rightArrow">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ight Arrow 11"/>
          <p:cNvSpPr/>
          <p:nvPr/>
        </p:nvSpPr>
        <p:spPr>
          <a:xfrm>
            <a:off x="899356" y="4635393"/>
            <a:ext cx="1080120" cy="881839"/>
          </a:xfrm>
          <a:prstGeom prst="rightArrow">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ight Arrow 12"/>
          <p:cNvSpPr/>
          <p:nvPr/>
        </p:nvSpPr>
        <p:spPr>
          <a:xfrm>
            <a:off x="910208" y="5715513"/>
            <a:ext cx="1080120" cy="881839"/>
          </a:xfrm>
          <a:prstGeom prst="rightArrow">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36293" y="354722"/>
            <a:ext cx="87553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adab-adab</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304800" y="2476872"/>
            <a:ext cx="8139716" cy="2247528"/>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Meluruskan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membetuli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kaki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kaki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tumit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tumit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makmum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kosong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longgar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6" name="Right Arrow 5"/>
          <p:cNvSpPr/>
          <p:nvPr/>
        </p:nvSpPr>
        <p:spPr>
          <a:xfrm>
            <a:off x="228374" y="1006624"/>
            <a:ext cx="5999810" cy="158417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Melurus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merapatkan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357791" y="2133600"/>
            <a:ext cx="2304256"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a:t>
            </a:r>
            <a:endParaRPr lang="en-MY" sz="2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450937"/>
            <a:ext cx="7086600" cy="2254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395183"/>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196876"/>
            <a:ext cx="9144000" cy="2308324"/>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أَقِيمُوا الصُّفُوفَ وَحَاذُوا بَيْنَ الْمَنَاكِبِ وَسُدُّوا الْخَلَلَ، وَلِينُوا بِأَيْدِي إِخْوَانِكُمْ وَلَا تَذَرُوا فُرُجَاتٍ لِلشَّيْطَانِ وَمَنْ وَصَلَ صَفًّا وَصَلَهُ اللهُ، وَمَنْ قَطَعَ صَفًّا قَطَعَهُ اللهُ.</a:t>
            </a:r>
            <a:endParaRPr lang="ms-MY"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76200" y="3602047"/>
            <a:ext cx="8991600" cy="3139321"/>
          </a:xfrm>
          <a:prstGeom prst="rect">
            <a:avLst/>
          </a:prstGeom>
          <a:solidFill>
            <a:schemeClr val="bg1">
              <a:alpha val="98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Luruskanlah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samakanlah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bahu-bahu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tutupilah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ruang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kosong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berlembutlah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merapatkan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biarkan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ruang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kosong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Barangsiapa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menghubungkan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menghubungnya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barangsiapa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memutuskan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memutuskannya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pertolongan-Nya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Al-Imam Abu </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Daud</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36293" y="354722"/>
            <a:ext cx="87553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adab-adab</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04209" y="4602832"/>
            <a:ext cx="8405760" cy="1346448"/>
          </a:xfrm>
          <a:prstGeom prst="roundRect">
            <a:avLst>
              <a:gd name="adj" fmla="val 0"/>
            </a:avLst>
          </a:prstGeom>
          <a:solidFill>
            <a:schemeClr val="accent4">
              <a:lumMod val="75000"/>
            </a:schemeClr>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barulah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diikuti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bersetentangan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begitulah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seterusnya</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04209" y="2872938"/>
            <a:ext cx="8405760" cy="1564174"/>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memenuhi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terlebih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kosong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renggang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tersebut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228374" y="980728"/>
            <a:ext cx="5999810" cy="158417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Penuhkan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Terlebih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611560" y="2348880"/>
            <a:ext cx="2304256"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a:t>
            </a:r>
            <a:endParaRPr lang="en-MY" sz="2400" dirty="0"/>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346695"/>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59340"/>
            <a:ext cx="9144000" cy="1569660"/>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أَتِمُّوا الصَّفَّ الْمُقَدَّمَ، ثُمَّ الَّذِي يَلِيهِ، فَمَا كَانَ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نَقْصٍ فَلْيَكُنْ فِي الصَّفِّ الْمُؤَخَّرِ.</a:t>
            </a:r>
            <a:endParaRPr lang="ms-MY"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52400" y="4369167"/>
            <a:ext cx="8839200" cy="1508105"/>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Sempurnakanlah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terdahulu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berikutnya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sebarang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kekurangan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didalam</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terakhir</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MY"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Abu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Daud</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385500"/>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masjid</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533400" y="3292624"/>
            <a:ext cx="8066199" cy="135557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Nasihat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ingatkan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agar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ketenteraman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adab-adab</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ketika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p>
        </p:txBody>
      </p:sp>
      <p:sp>
        <p:nvSpPr>
          <p:cNvPr id="5" name="Rounded Rectangle 4"/>
          <p:cNvSpPr/>
          <p:nvPr/>
        </p:nvSpPr>
        <p:spPr>
          <a:xfrm>
            <a:off x="533400" y="4948808"/>
            <a:ext cx="8066199" cy="1451992"/>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 mendapat keredhaan dari Allah dan diselamatkan daripada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bala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bencana. Dipelihara kehidupan di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 dan akhirat.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544401" y="1676400"/>
            <a:ext cx="8066199" cy="1266800"/>
          </a:xfrm>
          <a:prstGeom prst="roundRect">
            <a:avLst>
              <a:gd name="adj" fmla="val 0"/>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galakkan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berjemaah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 masjid</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514" y="1524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Th</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131-132</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168063"/>
            <a:ext cx="9144000" cy="2031325"/>
          </a:xfrm>
          <a:prstGeom prst="rect">
            <a:avLst/>
          </a:prstGeom>
          <a:solidFill>
            <a:schemeClr val="tx1">
              <a:alpha val="32000"/>
            </a:schemeClr>
          </a:solidFill>
        </p:spPr>
        <p:txBody>
          <a:bodyPr wrap="square">
            <a:spAutoFit/>
          </a:bodyPr>
          <a:lstStyle/>
          <a:p>
            <a:pPr algn="ctr"/>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وَلَا تَمُدَّنَّ عَيْنَيْكَ إِلَى مَا مَتَّعْنَا بِهِ أَزْوَاجًا مِّنْهُمْ زَهْرَةَ الْحَيَاةِ الدُّنيَا لِنَفْتِنَهُمْ فِيهِ وَرِزْقُ رَبِّكَ خَيْرٌ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وَأَبْقَى</a:t>
            </a:r>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وَأْمُرْ أَهْلَكَ بِالصَّلَاةِ وَاصْطَبِرْ عَلَيْهَا لَا نَسْأَلُكَ رِزْقًا نَّحْنُ نَرْزُقُكَ وَالْعَاقِبَةُ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لِلتَّقْوَى.</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3284984"/>
            <a:ext cx="9144000" cy="3477875"/>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janganlah engkau menujukan pandangan kedua matamu dengan keinginan kepada apa yang telah Kami berikan kepada beberapa golongan dari mereka yang kafir itu menikmatinya, yang merupakan keindahan kehidupan dunia ini, untuk Kami menguji mereka padanya; sedang limpah kurnia Tuhanmu di akhirat lebih baik dan lebih kekal</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Dan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perintahkanlah keluargamu serta umatmu mengerjakan sembahyang, dan hendaklah engkau tekun bersabar menunaikannya. Kami tidak meminta rezeki kepadamu, (bahkan) Kamilah yang memberi rezeki kepadamu. Dan (ingatlah) kesudahan yang baik adalah bagi orang-orang yang bertaqwa.</a:t>
            </a:r>
            <a:endParaRPr kumimoji="0" lang="ms-MY"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 y="1794296"/>
            <a:ext cx="9144032" cy="3477875"/>
          </a:xfrm>
          <a:prstGeom prst="rect">
            <a:avLst/>
          </a:prstGeom>
          <a:no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228600" y="342528"/>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7650208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83852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745704"/>
            <a:ext cx="9144000" cy="2015936"/>
          </a:xfrm>
          <a:prstGeom prst="rect">
            <a:avLst/>
          </a:prstGeom>
          <a:noFill/>
        </p:spPr>
        <p:txBody>
          <a:bodyPr wrap="square">
            <a:spAutoFit/>
          </a:bodyPr>
          <a:lstStyle/>
          <a:p>
            <a:pPr algn="ctr" rtl="1"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a:t>
            </a: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9992" y="4191000"/>
            <a:ext cx="8286808" cy="1323439"/>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84284"/>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5288" y="327248"/>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03595"/>
            <a:ext cx="9144000" cy="2215991"/>
          </a:xfrm>
          <a:prstGeom prst="rect">
            <a:avLst/>
          </a:prstGeom>
          <a:noFill/>
          <a:ln>
            <a:noFill/>
          </a:ln>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04800" y="4332982"/>
            <a:ext cx="8572528" cy="1077218"/>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871008"/>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 وَأَشْهَدُ أَنَّ مُحَمَّدًا عَبْدُهُ</a:t>
            </a:r>
            <a:r>
              <a:rPr lang="ar-SA" sz="2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016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6640" y="1674674"/>
            <a:ext cx="8572560" cy="1754326"/>
          </a:xfrm>
          <a:prstGeom prst="rect">
            <a:avLst/>
          </a:prstGeom>
          <a:no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a:t>
            </a:r>
            <a:endParaRPr lang="ar-SA" sz="5400" b="1" dirty="0" smtClean="0">
              <a:solidFill>
                <a:srgbClr val="FFFF00"/>
              </a:solidFill>
              <a:effectLst>
                <a:glow rad="101600">
                  <a:schemeClr val="tx1">
                    <a:alpha val="60000"/>
                  </a:schemeClr>
                </a:glow>
              </a:effectLst>
              <a:cs typeface="Traditional Arabic" pitchFamily="2" charset="-78"/>
            </a:endParaRPr>
          </a:p>
          <a:p>
            <a:pPr algn="ctr" rtl="1"/>
            <a:r>
              <a:rPr lang="ar-SA" sz="5400" b="1" dirty="0" smtClean="0">
                <a:solidFill>
                  <a:srgbClr val="FFFF00"/>
                </a:solidFill>
                <a:effectLst>
                  <a:glow rad="101600">
                    <a:schemeClr val="tx1">
                      <a:alpha val="60000"/>
                    </a:schemeClr>
                  </a:glow>
                </a:effectLst>
                <a:cs typeface="Traditional Arabic" pitchFamily="2" charset="-78"/>
              </a:rPr>
              <a:t>بْنِ </a:t>
            </a:r>
            <a:r>
              <a:rPr lang="ar-SA" sz="5400" b="1" dirty="0">
                <a:solidFill>
                  <a:srgbClr val="FFFF00"/>
                </a:solidFill>
                <a:effectLst>
                  <a:glow rad="101600">
                    <a:schemeClr val="tx1">
                      <a:alpha val="60000"/>
                    </a:schemeClr>
                  </a:glow>
                </a:effectLst>
                <a:cs typeface="Traditional Arabic" pitchFamily="2" charset="-78"/>
              </a:rPr>
              <a:t>عَبْدِ اللهِ وَعَلَى آلِهِ وَصَحْبِهِ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052369"/>
            <a:ext cx="8286808" cy="1384995"/>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467544" y="1524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3296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5590"/>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وَاجْتَنِبُوا الذُّنُوبَ وَالْمَعَاصِي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تَرْحَمُون.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52400" y="4406205"/>
            <a:ext cx="8839200" cy="1815882"/>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maksiat</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dosa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boleh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mengundang</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diberi</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54722"/>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solat</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secara</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berjemaah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646521" y="2051720"/>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berjemaah semasa hayat baginda. </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747040" y="974063"/>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646520" y="3530734"/>
            <a:ext cx="7847955"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kita, lebih-lebih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solat subuh berjemaah di masjid</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140296"/>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7310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60479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55959"/>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1524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8166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فِيْهِمَا لَأَتَوْهُمَا 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6168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60512"/>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09380535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21192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5669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42408"/>
            <a:ext cx="9144000" cy="1938992"/>
          </a:xfrm>
          <a:prstGeom prst="rect">
            <a:avLst/>
          </a:prstGeom>
          <a:no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رَسُوْلُ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1007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11445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323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75490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754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56429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7544" y="620688"/>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2705710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404664"/>
            <a:ext cx="8568952" cy="5816977"/>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1542052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398570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722199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104638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801895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28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1750874"/>
            <a:ext cx="857256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81000" y="4077831"/>
            <a:ext cx="8439208" cy="1815882"/>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63576"/>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225" y="533400"/>
            <a:ext cx="9121775" cy="6401753"/>
          </a:xfrm>
          <a:prstGeom prst="rect">
            <a:avLst/>
          </a:prstGeom>
          <a:solidFill>
            <a:schemeClr val="bg1">
              <a:alpha val="56000"/>
            </a:schemeClr>
          </a:solidFill>
        </p:spPr>
        <p:txBody>
          <a:bodyPr wrap="square">
            <a:spAutoFit/>
          </a:bodyPr>
          <a:lstStyle/>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SOLAT </a:t>
            </a:r>
            <a:r>
              <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BERJEMAAH </a:t>
            </a:r>
            <a:r>
              <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MEMBENTUK PERPADUAN UMMAH</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US" sz="2400" b="1" dirty="0" smtClean="0">
                <a:solidFill>
                  <a:prstClr val="black"/>
                </a:solidFill>
                <a:effectLst>
                  <a:glow rad="101600">
                    <a:prstClr val="white">
                      <a:alpha val="60000"/>
                    </a:prstClr>
                  </a:glow>
                </a:effectLst>
                <a:cs typeface="Arial" charset="0"/>
              </a:rPr>
              <a:t>SOLAT ADALAH BUKTI KETAATAN DAN KESYUKURAN TERHADAP ALLAH TAALA. IANYA AMALAN YANG PERTAMA KALI AKAN DIHISAB OLEH ALLAH</a:t>
            </a:r>
          </a:p>
          <a:p>
            <a:pPr marL="342900" indent="-342900" algn="just">
              <a:buFontTx/>
              <a:buAutoNum type="arabicPeriod"/>
              <a:defRPr/>
            </a:pPr>
            <a:endParaRPr lang="en-US" sz="1000" b="1" dirty="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sz="2400" b="1" dirty="0" smtClean="0">
                <a:solidFill>
                  <a:prstClr val="black"/>
                </a:solidFill>
                <a:effectLst>
                  <a:glow rad="101600">
                    <a:prstClr val="white">
                      <a:alpha val="60000"/>
                    </a:prstClr>
                  </a:glow>
                </a:effectLst>
                <a:cs typeface="Arial" charset="0"/>
              </a:rPr>
              <a:t>SOLAT BERJEMAAH ADALAH SIMBOL KEKUATAN PERPADUAN UMAT ISLAM. IANYA AMAT BESAR HIKMAH DAN MANFAATNYA, SEHINGGA ALLAH MENJANJIKAN  KELEBIHAN DARJAT YANG BERLIPAT GANDA BAGI ORANG YANG MENGERJAKAN SOLAT SECARA BERJEMAAH.</a:t>
            </a:r>
          </a:p>
          <a:p>
            <a:pPr marL="342900" indent="-342900" algn="just">
              <a:buFontTx/>
              <a:buAutoNum type="arabicPeriod"/>
              <a:defRPr/>
            </a:pPr>
            <a:endParaRPr lang="en-US" sz="1000"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sz="2400" b="1" dirty="0" smtClean="0">
                <a:solidFill>
                  <a:prstClr val="black"/>
                </a:solidFill>
                <a:effectLst>
                  <a:glow rad="101600">
                    <a:prstClr val="white">
                      <a:alpha val="60000"/>
                    </a:prstClr>
                  </a:glow>
                </a:effectLst>
                <a:cs typeface="Arial" charset="0"/>
              </a:rPr>
              <a:t>KITA HENDAKLAH MELATIH ANAK-ANAK UNTUK TURUT SERTA KE MASJID BAGI MENUNAIKAN SOLAT SECARA BERJEMAAH. DIKAWAL DAN DIPANTAU PERBUATAN MEREKA AGAR TIDAK MENGGANGGU JEMAAH LAIN.</a:t>
            </a:r>
          </a:p>
          <a:p>
            <a:pPr marL="342900" indent="-342900" algn="just">
              <a:buFontTx/>
              <a:buAutoNum type="arabicPeriod"/>
              <a:defRPr/>
            </a:pPr>
            <a:endParaRPr lang="en-US" sz="1000" b="1" dirty="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sz="2400" b="1" dirty="0" smtClean="0">
                <a:solidFill>
                  <a:prstClr val="black"/>
                </a:solidFill>
                <a:effectLst>
                  <a:glow rad="101600">
                    <a:prstClr val="white">
                      <a:alpha val="60000"/>
                    </a:prstClr>
                  </a:glow>
                </a:effectLst>
                <a:cs typeface="Arial" charset="0"/>
              </a:rPr>
              <a:t>KESEMPURNAAN SAF DALAM SOLAT JUGA PERLU DIUTAMAKAN JUGA BAGI MENGELAKKAN SYAITAN-SYAITAN MENCELAH DAN MENGGANGGU KESEMPURNAAN SOLAT KITA. </a:t>
            </a:r>
            <a:endParaRPr lang="en-US" sz="24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2105580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29043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797784"/>
            <a:ext cx="8763000" cy="1631216"/>
          </a:xfrm>
          <a:prstGeom prst="rect">
            <a:avLst/>
          </a:prstGeom>
          <a:no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تَعَالَى فِي السَّرَّاءِ </a:t>
            </a:r>
            <a:endPar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وَالضَّرَّاءِ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4269938"/>
            <a:ext cx="8610600" cy="1292662"/>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semasa</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kesenangan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ataupun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kesusahan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keuntungan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7740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284202"/>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kesyukuran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83568" y="3589784"/>
            <a:ext cx="7922342" cy="1287016"/>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Allah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Taala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mengukur</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ahap</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a:p>
            <a:pPr algn="ct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kesempurnaan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ibadah</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solat</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a:t>
            </a:r>
            <a:endParaRPr lang="ms-MY"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11560" y="1849016"/>
            <a:ext cx="7922342" cy="1224136"/>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Amalan pertama yang dihisab </a:t>
            </a:r>
          </a:p>
          <a:p>
            <a:pPr algn="ctr">
              <a:defRPr/>
            </a:pP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 </a:t>
            </a:r>
            <a:r>
              <a:rPr lang="sv-SE"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Allah s.w.t </a:t>
            </a:r>
            <a:endPar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311527"/>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24000"/>
            <a:ext cx="9144000" cy="2308324"/>
          </a:xfrm>
          <a:prstGeom prst="rect">
            <a:avLst/>
          </a:prstGeom>
          <a:no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أَوَّلَ مَا يُحَاسَبُ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الْعَبْدُ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يَوْمَ الْقِيَامَةِ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الصَّلاَةُ،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 صَلَحَتْ صَلَحَ لَهُ سَائِرُ عَمَلِهِ وَإِنْ فَسَدَتْ فَسَدَ سَائِرُ عَمَلِهِ.</a:t>
            </a:r>
            <a:endParaRPr lang="ms-MY" sz="48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76200" y="4016276"/>
            <a:ext cx="8991600" cy="2308324"/>
          </a:xfrm>
          <a:prstGeom prst="rect">
            <a:avLst/>
          </a:prstGeom>
          <a:solidFill>
            <a:schemeClr val="bg1">
              <a:alpha val="86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dihitung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kelak</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sekira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baiklah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sekiranya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rosak</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rosaklah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a:t>
            </a:r>
            <a:r>
              <a:rPr lang="en-MY"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Tabrani</a:t>
            </a:r>
            <a:r>
              <a:rPr lang="en-MY"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1400"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3318495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0" y="2494002"/>
            <a:ext cx="7688943" cy="553998"/>
          </a:xfrm>
          <a:prstGeom prst="rect">
            <a:avLst/>
          </a:prstGeom>
          <a:solidFill>
            <a:srgbClr val="00B050"/>
          </a:solidFill>
          <a:ln>
            <a:solidFill>
              <a:schemeClr val="tx1"/>
            </a:solidFill>
          </a:ln>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35857" y="3397984"/>
            <a:ext cx="8755743" cy="1631216"/>
          </a:xfrm>
          <a:prstGeom prst="rect">
            <a:avLst/>
          </a:prstGeom>
          <a:no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صَلَاةُ الْجَمَاعَةِ تَفْضُلُ صَلَاةَ الْفَذِّ بِسَبْعٍ </a:t>
            </a:r>
            <a:endPar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وعِشْرِيْنَ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دَرَجَةً.</a:t>
            </a:r>
            <a:endParaRPr lang="ms-MY" sz="50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76200" y="5029200"/>
            <a:ext cx="8991600" cy="1200329"/>
          </a:xfrm>
          <a:prstGeom prst="rect">
            <a:avLst/>
          </a:prstGeom>
          <a:solidFill>
            <a:schemeClr val="bg1">
              <a:alpha val="98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berjemaah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afdal</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berseorangan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27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darjat</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Al-Imam </a:t>
            </a:r>
            <a:r>
              <a:rPr lang="en-MY"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Bukhari</a:t>
            </a:r>
            <a:r>
              <a:rPr lang="en-MY"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1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7" name="Right Arrow 6"/>
          <p:cNvSpPr/>
          <p:nvPr/>
        </p:nvSpPr>
        <p:spPr>
          <a:xfrm>
            <a:off x="0" y="98399"/>
            <a:ext cx="9144000" cy="2035201"/>
          </a:xfrm>
          <a:prstGeom prst="rightArrow">
            <a:avLst>
              <a:gd name="adj1" fmla="val 63499"/>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defRPr/>
            </a:pPr>
            <a:r>
              <a:rPr lang="en-US" sz="2400" b="1" u="sng"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SOLAT BERJEMAAH</a:t>
            </a:r>
          </a:p>
          <a:p>
            <a:pPr>
              <a:defRPr/>
            </a:pP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simbol</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kekuatan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perpaduan</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umat</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syiar</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Islam</a:t>
            </a:r>
            <a:endPar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defRPr/>
            </a:pP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kurniaan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pahala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berlipat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ganda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p:txBody>
      </p:sp>
    </p:spTree>
    <p:extLst>
      <p:ext uri="{BB962C8B-B14F-4D97-AF65-F5344CB8AC3E}">
        <p14:creationId xmlns:p14="http://schemas.microsoft.com/office/powerpoint/2010/main" val="1590830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1830</Words>
  <Application>Microsoft Office PowerPoint</Application>
  <PresentationFormat>On-screen Show (4:3)</PresentationFormat>
  <Paragraphs>174</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27</cp:revision>
  <dcterms:created xsi:type="dcterms:W3CDTF">2016-08-10T07:54:55Z</dcterms:created>
  <dcterms:modified xsi:type="dcterms:W3CDTF">2020-03-02T04:36:11Z</dcterms:modified>
</cp:coreProperties>
</file>